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63" r:id="rId3"/>
    <p:sldId id="258" r:id="rId4"/>
    <p:sldId id="257" r:id="rId5"/>
    <p:sldId id="259" r:id="rId6"/>
    <p:sldId id="271" r:id="rId7"/>
    <p:sldId id="280" r:id="rId8"/>
    <p:sldId id="278" r:id="rId9"/>
    <p:sldId id="279" r:id="rId10"/>
    <p:sldId id="281" r:id="rId11"/>
    <p:sldId id="282" r:id="rId12"/>
    <p:sldId id="283" r:id="rId13"/>
    <p:sldId id="284" r:id="rId14"/>
    <p:sldId id="286" r:id="rId15"/>
    <p:sldId id="285" r:id="rId16"/>
    <p:sldId id="287" r:id="rId17"/>
    <p:sldId id="288" r:id="rId18"/>
    <p:sldId id="265" r:id="rId19"/>
    <p:sldId id="267" r:id="rId20"/>
    <p:sldId id="269" r:id="rId21"/>
    <p:sldId id="270" r:id="rId22"/>
    <p:sldId id="268" r:id="rId23"/>
    <p:sldId id="261" r:id="rId24"/>
    <p:sldId id="262" r:id="rId25"/>
    <p:sldId id="264" r:id="rId26"/>
    <p:sldId id="28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7" autoAdjust="0"/>
    <p:restoredTop sz="94660"/>
  </p:normalViewPr>
  <p:slideViewPr>
    <p:cSldViewPr>
      <p:cViewPr varScale="1">
        <p:scale>
          <a:sx n="52" d="100"/>
          <a:sy n="52" d="100"/>
        </p:scale>
        <p:origin x="-1018"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44A40-079E-45EA-96F5-9964B8689040}" type="datetimeFigureOut">
              <a:rPr lang="en-US" smtClean="0"/>
              <a:t>5/5/2014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FEF0A7-DC85-492E-996D-E5D52A2156D8}" type="slidenum">
              <a:rPr lang="en-US" smtClean="0"/>
              <a:t>‹#›</a:t>
            </a:fld>
            <a:endParaRPr lang="en-US"/>
          </a:p>
        </p:txBody>
      </p:sp>
    </p:spTree>
    <p:extLst>
      <p:ext uri="{BB962C8B-B14F-4D97-AF65-F5344CB8AC3E}">
        <p14:creationId xmlns:p14="http://schemas.microsoft.com/office/powerpoint/2010/main" val="512452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1</a:t>
            </a:fld>
            <a:endParaRPr lang="en-US"/>
          </a:p>
        </p:txBody>
      </p:sp>
    </p:spTree>
    <p:extLst>
      <p:ext uri="{BB962C8B-B14F-4D97-AF65-F5344CB8AC3E}">
        <p14:creationId xmlns:p14="http://schemas.microsoft.com/office/powerpoint/2010/main" val="897966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10</a:t>
            </a:fld>
            <a:endParaRPr lang="en-US"/>
          </a:p>
        </p:txBody>
      </p:sp>
    </p:spTree>
    <p:extLst>
      <p:ext uri="{BB962C8B-B14F-4D97-AF65-F5344CB8AC3E}">
        <p14:creationId xmlns:p14="http://schemas.microsoft.com/office/powerpoint/2010/main" val="3870702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11</a:t>
            </a:fld>
            <a:endParaRPr lang="en-US"/>
          </a:p>
        </p:txBody>
      </p:sp>
    </p:spTree>
    <p:extLst>
      <p:ext uri="{BB962C8B-B14F-4D97-AF65-F5344CB8AC3E}">
        <p14:creationId xmlns:p14="http://schemas.microsoft.com/office/powerpoint/2010/main" val="3870702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12</a:t>
            </a:fld>
            <a:endParaRPr lang="en-US"/>
          </a:p>
        </p:txBody>
      </p:sp>
    </p:spTree>
    <p:extLst>
      <p:ext uri="{BB962C8B-B14F-4D97-AF65-F5344CB8AC3E}">
        <p14:creationId xmlns:p14="http://schemas.microsoft.com/office/powerpoint/2010/main" val="3870702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13</a:t>
            </a:fld>
            <a:endParaRPr lang="en-US"/>
          </a:p>
        </p:txBody>
      </p:sp>
    </p:spTree>
    <p:extLst>
      <p:ext uri="{BB962C8B-B14F-4D97-AF65-F5344CB8AC3E}">
        <p14:creationId xmlns:p14="http://schemas.microsoft.com/office/powerpoint/2010/main" val="3870702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14</a:t>
            </a:fld>
            <a:endParaRPr lang="en-US"/>
          </a:p>
        </p:txBody>
      </p:sp>
    </p:spTree>
    <p:extLst>
      <p:ext uri="{BB962C8B-B14F-4D97-AF65-F5344CB8AC3E}">
        <p14:creationId xmlns:p14="http://schemas.microsoft.com/office/powerpoint/2010/main" val="3870702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15</a:t>
            </a:fld>
            <a:endParaRPr lang="en-US"/>
          </a:p>
        </p:txBody>
      </p:sp>
    </p:spTree>
    <p:extLst>
      <p:ext uri="{BB962C8B-B14F-4D97-AF65-F5344CB8AC3E}">
        <p14:creationId xmlns:p14="http://schemas.microsoft.com/office/powerpoint/2010/main" val="3870702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16</a:t>
            </a:fld>
            <a:endParaRPr lang="en-US"/>
          </a:p>
        </p:txBody>
      </p:sp>
    </p:spTree>
    <p:extLst>
      <p:ext uri="{BB962C8B-B14F-4D97-AF65-F5344CB8AC3E}">
        <p14:creationId xmlns:p14="http://schemas.microsoft.com/office/powerpoint/2010/main" val="3870702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17</a:t>
            </a:fld>
            <a:endParaRPr lang="en-US"/>
          </a:p>
        </p:txBody>
      </p:sp>
    </p:spTree>
    <p:extLst>
      <p:ext uri="{BB962C8B-B14F-4D97-AF65-F5344CB8AC3E}">
        <p14:creationId xmlns:p14="http://schemas.microsoft.com/office/powerpoint/2010/main" val="3870702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18</a:t>
            </a:fld>
            <a:endParaRPr lang="en-US"/>
          </a:p>
        </p:txBody>
      </p:sp>
    </p:spTree>
    <p:extLst>
      <p:ext uri="{BB962C8B-B14F-4D97-AF65-F5344CB8AC3E}">
        <p14:creationId xmlns:p14="http://schemas.microsoft.com/office/powerpoint/2010/main" val="2085274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19</a:t>
            </a:fld>
            <a:endParaRPr lang="en-US"/>
          </a:p>
        </p:txBody>
      </p:sp>
    </p:spTree>
    <p:extLst>
      <p:ext uri="{BB962C8B-B14F-4D97-AF65-F5344CB8AC3E}">
        <p14:creationId xmlns:p14="http://schemas.microsoft.com/office/powerpoint/2010/main" val="208527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2</a:t>
            </a:fld>
            <a:endParaRPr lang="en-US"/>
          </a:p>
        </p:txBody>
      </p:sp>
    </p:spTree>
    <p:extLst>
      <p:ext uri="{BB962C8B-B14F-4D97-AF65-F5344CB8AC3E}">
        <p14:creationId xmlns:p14="http://schemas.microsoft.com/office/powerpoint/2010/main" val="993153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20</a:t>
            </a:fld>
            <a:endParaRPr lang="en-US"/>
          </a:p>
        </p:txBody>
      </p:sp>
    </p:spTree>
    <p:extLst>
      <p:ext uri="{BB962C8B-B14F-4D97-AF65-F5344CB8AC3E}">
        <p14:creationId xmlns:p14="http://schemas.microsoft.com/office/powerpoint/2010/main" val="2085274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21</a:t>
            </a:fld>
            <a:endParaRPr lang="en-US"/>
          </a:p>
        </p:txBody>
      </p:sp>
    </p:spTree>
    <p:extLst>
      <p:ext uri="{BB962C8B-B14F-4D97-AF65-F5344CB8AC3E}">
        <p14:creationId xmlns:p14="http://schemas.microsoft.com/office/powerpoint/2010/main" val="2085274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22</a:t>
            </a:fld>
            <a:endParaRPr lang="en-US"/>
          </a:p>
        </p:txBody>
      </p:sp>
    </p:spTree>
    <p:extLst>
      <p:ext uri="{BB962C8B-B14F-4D97-AF65-F5344CB8AC3E}">
        <p14:creationId xmlns:p14="http://schemas.microsoft.com/office/powerpoint/2010/main" val="2085274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23</a:t>
            </a:fld>
            <a:endParaRPr lang="en-US"/>
          </a:p>
        </p:txBody>
      </p:sp>
    </p:spTree>
    <p:extLst>
      <p:ext uri="{BB962C8B-B14F-4D97-AF65-F5344CB8AC3E}">
        <p14:creationId xmlns:p14="http://schemas.microsoft.com/office/powerpoint/2010/main" val="625217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24</a:t>
            </a:fld>
            <a:endParaRPr lang="en-US"/>
          </a:p>
        </p:txBody>
      </p:sp>
    </p:spTree>
    <p:extLst>
      <p:ext uri="{BB962C8B-B14F-4D97-AF65-F5344CB8AC3E}">
        <p14:creationId xmlns:p14="http://schemas.microsoft.com/office/powerpoint/2010/main" val="625217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25</a:t>
            </a:fld>
            <a:endParaRPr lang="en-US"/>
          </a:p>
        </p:txBody>
      </p:sp>
    </p:spTree>
    <p:extLst>
      <p:ext uri="{BB962C8B-B14F-4D97-AF65-F5344CB8AC3E}">
        <p14:creationId xmlns:p14="http://schemas.microsoft.com/office/powerpoint/2010/main" val="1787092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26</a:t>
            </a:fld>
            <a:endParaRPr lang="en-US"/>
          </a:p>
        </p:txBody>
      </p:sp>
    </p:spTree>
    <p:extLst>
      <p:ext uri="{BB962C8B-B14F-4D97-AF65-F5344CB8AC3E}">
        <p14:creationId xmlns:p14="http://schemas.microsoft.com/office/powerpoint/2010/main" val="3870702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3</a:t>
            </a:fld>
            <a:endParaRPr lang="en-US"/>
          </a:p>
        </p:txBody>
      </p:sp>
    </p:spTree>
    <p:extLst>
      <p:ext uri="{BB962C8B-B14F-4D97-AF65-F5344CB8AC3E}">
        <p14:creationId xmlns:p14="http://schemas.microsoft.com/office/powerpoint/2010/main" val="1238489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4</a:t>
            </a:fld>
            <a:endParaRPr lang="en-US"/>
          </a:p>
        </p:txBody>
      </p:sp>
    </p:spTree>
    <p:extLst>
      <p:ext uri="{BB962C8B-B14F-4D97-AF65-F5344CB8AC3E}">
        <p14:creationId xmlns:p14="http://schemas.microsoft.com/office/powerpoint/2010/main" val="37182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5</a:t>
            </a:fld>
            <a:endParaRPr lang="en-US"/>
          </a:p>
        </p:txBody>
      </p:sp>
    </p:spTree>
    <p:extLst>
      <p:ext uri="{BB962C8B-B14F-4D97-AF65-F5344CB8AC3E}">
        <p14:creationId xmlns:p14="http://schemas.microsoft.com/office/powerpoint/2010/main" val="155081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6</a:t>
            </a:fld>
            <a:endParaRPr lang="en-US"/>
          </a:p>
        </p:txBody>
      </p:sp>
    </p:spTree>
    <p:extLst>
      <p:ext uri="{BB962C8B-B14F-4D97-AF65-F5344CB8AC3E}">
        <p14:creationId xmlns:p14="http://schemas.microsoft.com/office/powerpoint/2010/main" val="3870702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7</a:t>
            </a:fld>
            <a:endParaRPr lang="en-US"/>
          </a:p>
        </p:txBody>
      </p:sp>
    </p:spTree>
    <p:extLst>
      <p:ext uri="{BB962C8B-B14F-4D97-AF65-F5344CB8AC3E}">
        <p14:creationId xmlns:p14="http://schemas.microsoft.com/office/powerpoint/2010/main" val="3870702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8</a:t>
            </a:fld>
            <a:endParaRPr lang="en-US"/>
          </a:p>
        </p:txBody>
      </p:sp>
    </p:spTree>
    <p:extLst>
      <p:ext uri="{BB962C8B-B14F-4D97-AF65-F5344CB8AC3E}">
        <p14:creationId xmlns:p14="http://schemas.microsoft.com/office/powerpoint/2010/main" val="3870702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EF0A7-DC85-492E-996D-E5D52A2156D8}" type="slidenum">
              <a:rPr lang="en-US" smtClean="0"/>
              <a:t>9</a:t>
            </a:fld>
            <a:endParaRPr lang="en-US"/>
          </a:p>
        </p:txBody>
      </p:sp>
    </p:spTree>
    <p:extLst>
      <p:ext uri="{BB962C8B-B14F-4D97-AF65-F5344CB8AC3E}">
        <p14:creationId xmlns:p14="http://schemas.microsoft.com/office/powerpoint/2010/main" val="3870702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0580FE2-D9B6-455A-B131-133FA7B5737E}" type="datetimeFigureOut">
              <a:rPr lang="en-US" smtClean="0"/>
              <a:t>5/5/2014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7CED596-04CD-4B00-BD7A-62F585CCA8E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580FE2-D9B6-455A-B131-133FA7B5737E}" type="datetimeFigureOut">
              <a:rPr lang="en-US" smtClean="0"/>
              <a:t>5/5/2014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7CED596-04CD-4B00-BD7A-62F585CCA8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0580FE2-D9B6-455A-B131-133FA7B5737E}" type="datetimeFigureOut">
              <a:rPr lang="en-US" smtClean="0"/>
              <a:t>5/5/2014</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7CED596-04CD-4B00-BD7A-62F585CCA8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580FE2-D9B6-455A-B131-133FA7B5737E}" type="datetimeFigureOut">
              <a:rPr lang="en-US" smtClean="0"/>
              <a:t>5/5/2014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7CED596-04CD-4B00-BD7A-62F585CCA8E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0580FE2-D9B6-455A-B131-133FA7B5737E}" type="datetimeFigureOut">
              <a:rPr lang="en-US" smtClean="0"/>
              <a:t>5/5/2014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7CED596-04CD-4B00-BD7A-62F585CCA8E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0580FE2-D9B6-455A-B131-133FA7B5737E}" type="datetimeFigureOut">
              <a:rPr lang="en-US" smtClean="0"/>
              <a:t>5/5/2014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7CED596-04CD-4B00-BD7A-62F585CCA8E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0580FE2-D9B6-455A-B131-133FA7B5737E}" type="datetimeFigureOut">
              <a:rPr lang="en-US" smtClean="0"/>
              <a:t>5/5/2014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7CED596-04CD-4B00-BD7A-62F585CCA8E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0580FE2-D9B6-455A-B131-133FA7B5737E}" type="datetimeFigureOut">
              <a:rPr lang="en-US" smtClean="0"/>
              <a:t>5/5/2014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7CED596-04CD-4B00-BD7A-62F585CCA8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0580FE2-D9B6-455A-B131-133FA7B5737E}" type="datetimeFigureOut">
              <a:rPr lang="en-US" smtClean="0"/>
              <a:t>5/5/2014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37CED596-04CD-4B00-BD7A-62F585CCA8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0580FE2-D9B6-455A-B131-133FA7B5737E}" type="datetimeFigureOut">
              <a:rPr lang="en-US" smtClean="0"/>
              <a:t>5/5/2014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7CED596-04CD-4B00-BD7A-62F585CCA8E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0580FE2-D9B6-455A-B131-133FA7B5737E}" type="datetimeFigureOut">
              <a:rPr lang="en-US" smtClean="0"/>
              <a:t>5/5/2014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7CED596-04CD-4B00-BD7A-62F585CCA8EA}"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0580FE2-D9B6-455A-B131-133FA7B5737E}" type="datetimeFigureOut">
              <a:rPr lang="en-US" smtClean="0"/>
              <a:t>5/5/2014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7CED596-04CD-4B00-BD7A-62F585CCA8E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MAKING &amp; USING A STATIC GRASS APPLICATOR</a:t>
            </a:r>
            <a:endParaRPr lang="en-US" dirty="0"/>
          </a:p>
        </p:txBody>
      </p:sp>
      <p:sp>
        <p:nvSpPr>
          <p:cNvPr id="3" name="Subtitle 2"/>
          <p:cNvSpPr>
            <a:spLocks noGrp="1"/>
          </p:cNvSpPr>
          <p:nvPr>
            <p:ph type="subTitle" idx="1"/>
          </p:nvPr>
        </p:nvSpPr>
        <p:spPr/>
        <p:txBody>
          <a:bodyPr/>
          <a:lstStyle/>
          <a:p>
            <a:r>
              <a:rPr lang="en-US" dirty="0" smtClean="0"/>
              <a:t>Bruce Bowie</a:t>
            </a:r>
            <a:endParaRPr lang="en-US" dirty="0"/>
          </a:p>
        </p:txBody>
      </p:sp>
      <p:pic>
        <p:nvPicPr>
          <p:cNvPr id="6" name="Picture 2" descr="C:\Users\Owner\Documents\Bruce\1 - Train Hobby\Clinics\Static Grass\20140221_1306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44196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619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533400"/>
          </a:xfrm>
        </p:spPr>
        <p:txBody>
          <a:bodyPr>
            <a:noAutofit/>
          </a:bodyPr>
          <a:lstStyle/>
          <a:p>
            <a:r>
              <a:rPr lang="en-US" sz="3800" dirty="0" smtClean="0"/>
              <a:t>modification</a:t>
            </a:r>
            <a:endParaRPr lang="en-US" sz="3800" dirty="0"/>
          </a:p>
        </p:txBody>
      </p:sp>
      <p:sp>
        <p:nvSpPr>
          <p:cNvPr id="5" name="Text Placeholder 4"/>
          <p:cNvSpPr>
            <a:spLocks noGrp="1"/>
          </p:cNvSpPr>
          <p:nvPr>
            <p:ph type="body" idx="2"/>
          </p:nvPr>
        </p:nvSpPr>
        <p:spPr>
          <a:xfrm>
            <a:off x="533400" y="762000"/>
            <a:ext cx="7543800" cy="1219200"/>
          </a:xfrm>
        </p:spPr>
        <p:txBody>
          <a:bodyPr>
            <a:normAutofit/>
          </a:bodyPr>
          <a:lstStyle/>
          <a:p>
            <a:r>
              <a:rPr lang="en-US" sz="2400" dirty="0" smtClean="0"/>
              <a:t>Drill 1</a:t>
            </a:r>
            <a:r>
              <a:rPr lang="en-US" sz="2400" baseline="30000" dirty="0" smtClean="0"/>
              <a:t>st</a:t>
            </a:r>
            <a:r>
              <a:rPr lang="en-US" sz="2400" dirty="0" smtClean="0"/>
              <a:t> hole using existing hole in head as a guide, insert bolt and nut in 1</a:t>
            </a:r>
            <a:r>
              <a:rPr lang="en-US" sz="2400" baseline="30000" dirty="0" smtClean="0"/>
              <a:t>st</a:t>
            </a:r>
            <a:r>
              <a:rPr lang="en-US" sz="2400" dirty="0" smtClean="0"/>
              <a:t> hole, then drill second hole again using existing hole as a guide.</a:t>
            </a:r>
            <a:endParaRPr lang="en-US" sz="2400" dirty="0"/>
          </a:p>
        </p:txBody>
      </p:sp>
      <p:pic>
        <p:nvPicPr>
          <p:cNvPr id="11266" name="Picture 2" descr="C:\Users\Owner\Documents\Bruce\1 - Train Hobby\Clinics\Static Grass\20140221_1127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81200"/>
            <a:ext cx="385241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Owner\Documents\Bruce\1 - Train Hobby\Clinics\Static Grass\20140221_1129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3657600"/>
            <a:ext cx="403033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269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533400"/>
          </a:xfrm>
        </p:spPr>
        <p:txBody>
          <a:bodyPr>
            <a:noAutofit/>
          </a:bodyPr>
          <a:lstStyle/>
          <a:p>
            <a:r>
              <a:rPr lang="en-US" sz="3800" dirty="0" smtClean="0"/>
              <a:t>modification</a:t>
            </a:r>
            <a:endParaRPr lang="en-US" sz="3800" dirty="0"/>
          </a:p>
        </p:txBody>
      </p:sp>
      <p:sp>
        <p:nvSpPr>
          <p:cNvPr id="5" name="Text Placeholder 4"/>
          <p:cNvSpPr>
            <a:spLocks noGrp="1"/>
          </p:cNvSpPr>
          <p:nvPr>
            <p:ph type="body" idx="2"/>
          </p:nvPr>
        </p:nvSpPr>
        <p:spPr>
          <a:xfrm>
            <a:off x="533400" y="762000"/>
            <a:ext cx="7543800" cy="1219200"/>
          </a:xfrm>
        </p:spPr>
        <p:txBody>
          <a:bodyPr>
            <a:normAutofit/>
          </a:bodyPr>
          <a:lstStyle/>
          <a:p>
            <a:r>
              <a:rPr lang="en-US" sz="2400" dirty="0" smtClean="0"/>
              <a:t>Squeeze strainer handle until inside dimension matches posts inside bottom handle (approximately 3/16”).</a:t>
            </a:r>
            <a:endParaRPr lang="en-US" sz="2400" dirty="0"/>
          </a:p>
        </p:txBody>
      </p:sp>
      <p:pic>
        <p:nvPicPr>
          <p:cNvPr id="12290" name="Picture 2" descr="C:\Users\Owner\Documents\Bruce\1 - Train Hobby\Clinics\Static Grass\20140221_1148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981200"/>
            <a:ext cx="6280631" cy="462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828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533400"/>
          </a:xfrm>
        </p:spPr>
        <p:txBody>
          <a:bodyPr>
            <a:noAutofit/>
          </a:bodyPr>
          <a:lstStyle/>
          <a:p>
            <a:r>
              <a:rPr lang="en-US" sz="3800" dirty="0" smtClean="0"/>
              <a:t>wiring</a:t>
            </a:r>
            <a:endParaRPr lang="en-US" sz="3800" dirty="0"/>
          </a:p>
        </p:txBody>
      </p:sp>
      <p:sp>
        <p:nvSpPr>
          <p:cNvPr id="5" name="Text Placeholder 4"/>
          <p:cNvSpPr>
            <a:spLocks noGrp="1"/>
          </p:cNvSpPr>
          <p:nvPr>
            <p:ph type="body" idx="2"/>
          </p:nvPr>
        </p:nvSpPr>
        <p:spPr>
          <a:xfrm>
            <a:off x="533400" y="762000"/>
            <a:ext cx="7543800" cy="1219200"/>
          </a:xfrm>
        </p:spPr>
        <p:txBody>
          <a:bodyPr>
            <a:normAutofit/>
          </a:bodyPr>
          <a:lstStyle/>
          <a:p>
            <a:r>
              <a:rPr lang="en-US" sz="2400" dirty="0" smtClean="0"/>
              <a:t>Flux and tin the two wires making sure to use a heat sink between the area being tinned and the end connected to the board.</a:t>
            </a:r>
          </a:p>
        </p:txBody>
      </p:sp>
      <p:pic>
        <p:nvPicPr>
          <p:cNvPr id="13316" name="Picture 4" descr="C:\Users\Owner\Documents\Bruce\1 - Train Hobby\Clinics\Static Grass\20140221_1222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28800"/>
            <a:ext cx="620874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815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533400"/>
          </a:xfrm>
        </p:spPr>
        <p:txBody>
          <a:bodyPr>
            <a:noAutofit/>
          </a:bodyPr>
          <a:lstStyle/>
          <a:p>
            <a:r>
              <a:rPr lang="en-US" sz="3800" dirty="0" smtClean="0"/>
              <a:t>wiring</a:t>
            </a:r>
            <a:endParaRPr lang="en-US" sz="3800" dirty="0"/>
          </a:p>
        </p:txBody>
      </p:sp>
      <p:sp>
        <p:nvSpPr>
          <p:cNvPr id="5" name="Text Placeholder 4"/>
          <p:cNvSpPr>
            <a:spLocks noGrp="1"/>
          </p:cNvSpPr>
          <p:nvPr>
            <p:ph type="body" idx="2"/>
          </p:nvPr>
        </p:nvSpPr>
        <p:spPr>
          <a:xfrm>
            <a:off x="533400" y="762000"/>
            <a:ext cx="7543800" cy="1600200"/>
          </a:xfrm>
        </p:spPr>
        <p:txBody>
          <a:bodyPr>
            <a:normAutofit/>
          </a:bodyPr>
          <a:lstStyle/>
          <a:p>
            <a:r>
              <a:rPr lang="en-US" sz="2400" dirty="0" smtClean="0"/>
              <a:t>Remember marking the head prior to cutting the wires?  Use a flat bladed screwdriver to open the head.  See which wire goes to the inner fine mesh and which goes to the two outer meshes.</a:t>
            </a:r>
            <a:endParaRPr lang="en-US" sz="2400" dirty="0"/>
          </a:p>
        </p:txBody>
      </p:sp>
      <p:pic>
        <p:nvPicPr>
          <p:cNvPr id="14338" name="Picture 2" descr="C:\Users\Owner\Documents\Bruce\1 - Train Hobby\Clinics\Static Grass\20140221_1227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362200"/>
            <a:ext cx="6540096"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637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C:\Users\Owner\Documents\Bruce\1 - Train Hobby\Clinics\Static Grass\20140221_1235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3384388"/>
            <a:ext cx="4267200" cy="31639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5897880" cy="533400"/>
          </a:xfrm>
        </p:spPr>
        <p:txBody>
          <a:bodyPr>
            <a:noAutofit/>
          </a:bodyPr>
          <a:lstStyle/>
          <a:p>
            <a:r>
              <a:rPr lang="en-US" sz="3800" dirty="0" smtClean="0"/>
              <a:t>wiring</a:t>
            </a:r>
            <a:endParaRPr lang="en-US" sz="3800" dirty="0"/>
          </a:p>
        </p:txBody>
      </p:sp>
      <p:sp>
        <p:nvSpPr>
          <p:cNvPr id="5" name="Text Placeholder 4"/>
          <p:cNvSpPr>
            <a:spLocks noGrp="1"/>
          </p:cNvSpPr>
          <p:nvPr>
            <p:ph type="body" idx="2"/>
          </p:nvPr>
        </p:nvSpPr>
        <p:spPr>
          <a:xfrm>
            <a:off x="533400" y="762000"/>
            <a:ext cx="7543800" cy="2971800"/>
          </a:xfrm>
        </p:spPr>
        <p:txBody>
          <a:bodyPr>
            <a:normAutofit lnSpcReduction="10000"/>
          </a:bodyPr>
          <a:lstStyle/>
          <a:p>
            <a:r>
              <a:rPr lang="en-US" sz="2400" dirty="0" smtClean="0"/>
              <a:t>Now with heat sink still in place, solder the long wire to the wire originally connected to the outer meshes.  Use heat shrink tubing to protect the connection.  Drill a 3/32” hole in line with the long wire.  Tie a knot to act as a strain relief, then push wire through previously drilled hole.  Solder an insulated alligator clip to the other end of the long wire, remembering to put the flexible insulator on the wire first (not pictured…guess why)!</a:t>
            </a:r>
            <a:endParaRPr lang="en-US" sz="2400" dirty="0"/>
          </a:p>
        </p:txBody>
      </p:sp>
      <p:pic>
        <p:nvPicPr>
          <p:cNvPr id="1027" name="Picture 3" descr="C:\Users\Owner\Documents\Bruce\1 - Train Hobby\Clinics\Static Grass\20140221_1231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810000"/>
            <a:ext cx="18417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wner\Documents\Bruce\1 - Train Hobby\Clinics\Static Grass\20140221_1300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53340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434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533400"/>
          </a:xfrm>
        </p:spPr>
        <p:txBody>
          <a:bodyPr>
            <a:noAutofit/>
          </a:bodyPr>
          <a:lstStyle/>
          <a:p>
            <a:r>
              <a:rPr lang="en-US" sz="3800" dirty="0" smtClean="0"/>
              <a:t>wiring</a:t>
            </a:r>
            <a:endParaRPr lang="en-US" sz="3800" dirty="0"/>
          </a:p>
        </p:txBody>
      </p:sp>
      <p:pic>
        <p:nvPicPr>
          <p:cNvPr id="13318" name="Picture 6" descr="C:\Users\Owner\Documents\Bruce\1 - Train Hobby\Clinics\Static Grass\20140221_1240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2971800"/>
            <a:ext cx="5029200" cy="37719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Owner\Documents\Bruce\1 - Train Hobby\Clinics\Static Grass\20140221_1237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124200"/>
            <a:ext cx="2133600" cy="155428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idx="2"/>
          </p:nvPr>
        </p:nvSpPr>
        <p:spPr>
          <a:xfrm>
            <a:off x="533400" y="762000"/>
            <a:ext cx="7543800" cy="2590800"/>
          </a:xfrm>
        </p:spPr>
        <p:txBody>
          <a:bodyPr>
            <a:normAutofit fontScale="92500"/>
          </a:bodyPr>
          <a:lstStyle/>
          <a:p>
            <a:r>
              <a:rPr lang="en-US" sz="2400" dirty="0"/>
              <a:t>Crimp a ring connector to </a:t>
            </a:r>
            <a:r>
              <a:rPr lang="en-US" sz="2400" dirty="0" smtClean="0"/>
              <a:t>one end </a:t>
            </a:r>
            <a:r>
              <a:rPr lang="en-US" sz="2400" dirty="0"/>
              <a:t>of the short wire.  Crimp connector should have a bolt hole large enough to allow it to fit over the mounting post. </a:t>
            </a:r>
            <a:r>
              <a:rPr lang="en-US" sz="2400" dirty="0" smtClean="0"/>
              <a:t> Again with a heat sink and shrink tubing in place, solder the short wire to the wire connected to the inner fine mesh.</a:t>
            </a:r>
          </a:p>
          <a:p>
            <a:r>
              <a:rPr lang="en-US" sz="2400" dirty="0" smtClean="0"/>
              <a:t>It is also possible to solder this wire directly to the steel strainer handle.by first filing off the plated surface.  </a:t>
            </a:r>
            <a:endParaRPr lang="en-US" sz="2400" dirty="0"/>
          </a:p>
        </p:txBody>
      </p:sp>
    </p:spTree>
    <p:extLst>
      <p:ext uri="{BB962C8B-B14F-4D97-AF65-F5344CB8AC3E}">
        <p14:creationId xmlns:p14="http://schemas.microsoft.com/office/powerpoint/2010/main" val="2180935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wner\Documents\Bruce\1 - Train Hobby\Clinics\Static Grass\20140221_125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057400"/>
            <a:ext cx="6172200" cy="4629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5897880" cy="533400"/>
          </a:xfrm>
        </p:spPr>
        <p:txBody>
          <a:bodyPr>
            <a:noAutofit/>
          </a:bodyPr>
          <a:lstStyle/>
          <a:p>
            <a:r>
              <a:rPr lang="en-US" sz="3800" dirty="0" smtClean="0"/>
              <a:t>assembly</a:t>
            </a:r>
            <a:endParaRPr lang="en-US" sz="3800" dirty="0"/>
          </a:p>
        </p:txBody>
      </p:sp>
      <p:sp>
        <p:nvSpPr>
          <p:cNvPr id="5" name="Text Placeholder 4"/>
          <p:cNvSpPr>
            <a:spLocks noGrp="1"/>
          </p:cNvSpPr>
          <p:nvPr>
            <p:ph type="body" idx="2"/>
          </p:nvPr>
        </p:nvSpPr>
        <p:spPr>
          <a:xfrm>
            <a:off x="533400" y="762000"/>
            <a:ext cx="7543800" cy="2590800"/>
          </a:xfrm>
        </p:spPr>
        <p:txBody>
          <a:bodyPr>
            <a:normAutofit fontScale="92500"/>
          </a:bodyPr>
          <a:lstStyle/>
          <a:p>
            <a:r>
              <a:rPr lang="en-US" sz="2400" dirty="0" smtClean="0"/>
              <a:t>Put a steel washer on one post and the crimped connector on the other post.  Holding the strainer as shown, put the handle together and secure with the original screws.  The washers help ensure the strainer is held firmly in place when the unit is assembled</a:t>
            </a:r>
            <a:r>
              <a:rPr lang="en-US" sz="2400" dirty="0" smtClean="0"/>
              <a:t>.  I have also successfully solder the wire directly to the steel strainer handle after filing the plated coating off.</a:t>
            </a:r>
            <a:endParaRPr lang="en-US" sz="2400" dirty="0"/>
          </a:p>
        </p:txBody>
      </p:sp>
    </p:spTree>
    <p:extLst>
      <p:ext uri="{BB962C8B-B14F-4D97-AF65-F5344CB8AC3E}">
        <p14:creationId xmlns:p14="http://schemas.microsoft.com/office/powerpoint/2010/main" val="745528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533400"/>
          </a:xfrm>
        </p:spPr>
        <p:txBody>
          <a:bodyPr>
            <a:noAutofit/>
          </a:bodyPr>
          <a:lstStyle/>
          <a:p>
            <a:r>
              <a:rPr lang="en-US" sz="3800" dirty="0" smtClean="0"/>
              <a:t>DONE!</a:t>
            </a:r>
            <a:endParaRPr lang="en-US" sz="3800" dirty="0"/>
          </a:p>
        </p:txBody>
      </p:sp>
      <p:pic>
        <p:nvPicPr>
          <p:cNvPr id="4098" name="Picture 2" descr="C:\Users\Owner\Documents\Bruce\1 - Train Hobby\Clinics\Static Grass\20140221_1306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9144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243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Users\Owner\Documents\Bruce\1 - Train Hobby\Clinics\Static Grass\20140211_1313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7518400" cy="563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68391" y="6248400"/>
            <a:ext cx="5391219" cy="369332"/>
          </a:xfrm>
          <a:prstGeom prst="rect">
            <a:avLst/>
          </a:prstGeom>
          <a:noFill/>
        </p:spPr>
        <p:txBody>
          <a:bodyPr wrap="none" rtlCol="0">
            <a:spAutoFit/>
          </a:bodyPr>
          <a:lstStyle/>
          <a:p>
            <a:r>
              <a:rPr lang="en-US" dirty="0" smtClean="0"/>
              <a:t>LAKE ERIE &amp; COLD CREEK RAILROAD by JIM MOORE</a:t>
            </a:r>
            <a:endParaRPr lang="en-US" dirty="0"/>
          </a:p>
        </p:txBody>
      </p:sp>
    </p:spTree>
    <p:extLst>
      <p:ext uri="{BB962C8B-B14F-4D97-AF65-F5344CB8AC3E}">
        <p14:creationId xmlns:p14="http://schemas.microsoft.com/office/powerpoint/2010/main" val="3713611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C:\Users\Owner\Documents\Bruce\1 - Train Hobby\Clinics\Static Grass\20140211_1317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01752"/>
            <a:ext cx="7522464" cy="56418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68391" y="6248400"/>
            <a:ext cx="5391219" cy="369332"/>
          </a:xfrm>
          <a:prstGeom prst="rect">
            <a:avLst/>
          </a:prstGeom>
          <a:noFill/>
        </p:spPr>
        <p:txBody>
          <a:bodyPr wrap="none" rtlCol="0">
            <a:spAutoFit/>
          </a:bodyPr>
          <a:lstStyle/>
          <a:p>
            <a:r>
              <a:rPr lang="en-US" dirty="0" smtClean="0"/>
              <a:t>LAKE ERIE &amp; COLD CREEK RAILROAD by JIM MOORE</a:t>
            </a:r>
            <a:endParaRPr lang="en-US" dirty="0"/>
          </a:p>
        </p:txBody>
      </p:sp>
    </p:spTree>
    <p:extLst>
      <p:ext uri="{BB962C8B-B14F-4D97-AF65-F5344CB8AC3E}">
        <p14:creationId xmlns:p14="http://schemas.microsoft.com/office/powerpoint/2010/main" val="297151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CLINIC WILL REVIEW THE FOLLOWING:</a:t>
            </a:r>
            <a:endParaRPr lang="en-US" dirty="0"/>
          </a:p>
        </p:txBody>
      </p:sp>
      <p:sp>
        <p:nvSpPr>
          <p:cNvPr id="3" name="Content Placeholder 2"/>
          <p:cNvSpPr>
            <a:spLocks noGrp="1"/>
          </p:cNvSpPr>
          <p:nvPr>
            <p:ph idx="1"/>
          </p:nvPr>
        </p:nvSpPr>
        <p:spPr/>
        <p:txBody>
          <a:bodyPr>
            <a:normAutofit/>
          </a:bodyPr>
          <a:lstStyle/>
          <a:p>
            <a:r>
              <a:rPr lang="en-US" dirty="0" smtClean="0"/>
              <a:t>Materials</a:t>
            </a:r>
          </a:p>
          <a:p>
            <a:r>
              <a:rPr lang="en-US" dirty="0" smtClean="0"/>
              <a:t>Costs</a:t>
            </a:r>
          </a:p>
          <a:p>
            <a:r>
              <a:rPr lang="en-US" dirty="0" smtClean="0"/>
              <a:t>Recommended Tools</a:t>
            </a:r>
          </a:p>
          <a:p>
            <a:r>
              <a:rPr lang="en-US" dirty="0" smtClean="0"/>
              <a:t>Disassembly</a:t>
            </a:r>
          </a:p>
          <a:p>
            <a:r>
              <a:rPr lang="en-US" dirty="0" smtClean="0"/>
              <a:t>Modifications</a:t>
            </a:r>
          </a:p>
          <a:p>
            <a:r>
              <a:rPr lang="en-US" dirty="0" smtClean="0"/>
              <a:t>Wiring</a:t>
            </a:r>
          </a:p>
          <a:p>
            <a:r>
              <a:rPr lang="en-US" dirty="0" smtClean="0"/>
              <a:t>Re-assembly</a:t>
            </a:r>
          </a:p>
          <a:p>
            <a:r>
              <a:rPr lang="en-US" dirty="0" smtClean="0"/>
              <a:t>Examples from the Lake Erie &amp; Cold Creek</a:t>
            </a:r>
          </a:p>
          <a:p>
            <a:r>
              <a:rPr lang="en-US" dirty="0" smtClean="0"/>
              <a:t>Buy or Build??</a:t>
            </a:r>
          </a:p>
          <a:p>
            <a:r>
              <a:rPr lang="en-US" dirty="0" smtClean="0"/>
              <a:t>Demonstration w/ Tips &amp; Tricks</a:t>
            </a:r>
            <a:endParaRPr lang="en-US" dirty="0"/>
          </a:p>
          <a:p>
            <a:endParaRPr lang="en-US" dirty="0"/>
          </a:p>
        </p:txBody>
      </p:sp>
    </p:spTree>
    <p:extLst>
      <p:ext uri="{BB962C8B-B14F-4D97-AF65-F5344CB8AC3E}">
        <p14:creationId xmlns:p14="http://schemas.microsoft.com/office/powerpoint/2010/main" val="1853728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Owner\Documents\Bruce\1 - Train Hobby\Clinics\Static Grass\20140211_1312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924" y="411480"/>
            <a:ext cx="7612876" cy="53035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68391" y="6248400"/>
            <a:ext cx="5391219" cy="369332"/>
          </a:xfrm>
          <a:prstGeom prst="rect">
            <a:avLst/>
          </a:prstGeom>
          <a:noFill/>
        </p:spPr>
        <p:txBody>
          <a:bodyPr wrap="none" rtlCol="0">
            <a:spAutoFit/>
          </a:bodyPr>
          <a:lstStyle/>
          <a:p>
            <a:r>
              <a:rPr lang="en-US" dirty="0" smtClean="0"/>
              <a:t>LAKE ERIE &amp; COLD CREEK RAILROAD by JIM MOORE</a:t>
            </a:r>
            <a:endParaRPr lang="en-US" dirty="0"/>
          </a:p>
        </p:txBody>
      </p:sp>
    </p:spTree>
    <p:extLst>
      <p:ext uri="{BB962C8B-B14F-4D97-AF65-F5344CB8AC3E}">
        <p14:creationId xmlns:p14="http://schemas.microsoft.com/office/powerpoint/2010/main" val="1500040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C:\Users\Owner\Documents\Bruce\1 - Train Hobby\Clinics\Static Grass\20140211_1314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186" y="377952"/>
            <a:ext cx="7628614" cy="56418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68391" y="6248400"/>
            <a:ext cx="5391219" cy="369332"/>
          </a:xfrm>
          <a:prstGeom prst="rect">
            <a:avLst/>
          </a:prstGeom>
          <a:noFill/>
        </p:spPr>
        <p:txBody>
          <a:bodyPr wrap="none" rtlCol="0">
            <a:spAutoFit/>
          </a:bodyPr>
          <a:lstStyle/>
          <a:p>
            <a:r>
              <a:rPr lang="en-US" dirty="0" smtClean="0"/>
              <a:t>LAKE ERIE &amp; COLD CREEK RAILROAD by JIM MOORE</a:t>
            </a:r>
            <a:endParaRPr lang="en-US" dirty="0"/>
          </a:p>
        </p:txBody>
      </p:sp>
    </p:spTree>
    <p:extLst>
      <p:ext uri="{BB962C8B-B14F-4D97-AF65-F5344CB8AC3E}">
        <p14:creationId xmlns:p14="http://schemas.microsoft.com/office/powerpoint/2010/main" val="3322453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Owner\Documents\Bruce\1 - Train Hobby\Clinics\Static Grass\20140211_1311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77952"/>
            <a:ext cx="7522464" cy="56418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68391" y="6248400"/>
            <a:ext cx="5391219" cy="369332"/>
          </a:xfrm>
          <a:prstGeom prst="rect">
            <a:avLst/>
          </a:prstGeom>
          <a:noFill/>
        </p:spPr>
        <p:txBody>
          <a:bodyPr wrap="none" rtlCol="0">
            <a:spAutoFit/>
          </a:bodyPr>
          <a:lstStyle/>
          <a:p>
            <a:r>
              <a:rPr lang="en-US" dirty="0" smtClean="0"/>
              <a:t>LAKE ERIE &amp; COLD CREEK RAILROAD by JIM MOORE</a:t>
            </a:r>
            <a:endParaRPr lang="en-US" dirty="0"/>
          </a:p>
        </p:txBody>
      </p:sp>
    </p:spTree>
    <p:extLst>
      <p:ext uri="{BB962C8B-B14F-4D97-AF65-F5344CB8AC3E}">
        <p14:creationId xmlns:p14="http://schemas.microsoft.com/office/powerpoint/2010/main" val="1716973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609600"/>
          </a:xfrm>
        </p:spPr>
        <p:txBody>
          <a:bodyPr>
            <a:normAutofit/>
          </a:bodyPr>
          <a:lstStyle/>
          <a:p>
            <a:r>
              <a:rPr lang="en-US" sz="3800" dirty="0" smtClean="0"/>
              <a:t>Buy OR build??</a:t>
            </a:r>
            <a:endParaRPr lang="en-US" sz="3800" dirty="0"/>
          </a:p>
        </p:txBody>
      </p:sp>
      <p:sp>
        <p:nvSpPr>
          <p:cNvPr id="12" name="Text Placeholder 11"/>
          <p:cNvSpPr>
            <a:spLocks noGrp="1"/>
          </p:cNvSpPr>
          <p:nvPr>
            <p:ph type="body" idx="2"/>
          </p:nvPr>
        </p:nvSpPr>
        <p:spPr>
          <a:xfrm>
            <a:off x="457200" y="838200"/>
            <a:ext cx="5897880" cy="602512"/>
          </a:xfrm>
        </p:spPr>
        <p:txBody>
          <a:bodyPr>
            <a:normAutofit/>
          </a:bodyPr>
          <a:lstStyle/>
          <a:p>
            <a:r>
              <a:rPr lang="en-US" sz="2400" dirty="0" smtClean="0"/>
              <a:t>SCENIC EXPRESS</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1390048541"/>
              </p:ext>
            </p:extLst>
          </p:nvPr>
        </p:nvGraphicFramePr>
        <p:xfrm>
          <a:off x="457200" y="1295400"/>
          <a:ext cx="7239000" cy="320040"/>
        </p:xfrm>
        <a:graphic>
          <a:graphicData uri="http://schemas.openxmlformats.org/drawingml/2006/table">
            <a:tbl>
              <a:tblPr/>
              <a:tblGrid>
                <a:gridCol w="7239000"/>
              </a:tblGrid>
              <a:tr h="0">
                <a:tc>
                  <a:txBody>
                    <a:bodyPr/>
                    <a:lstStyle/>
                    <a:p>
                      <a:r>
                        <a:rPr lang="en-US" b="1" u="none" strike="noStrike" dirty="0">
                          <a:solidFill>
                            <a:srgbClr val="704C04"/>
                          </a:solidFill>
                          <a:effectLst/>
                          <a:latin typeface="Arial"/>
                        </a:rPr>
                        <a:t>FLOCKSTAR PROFESSIONAL STATIC GRASS SYSTEM</a:t>
                      </a:r>
                    </a:p>
                  </a:txBody>
                  <a:tcPr marL="22860" marR="22860" marT="22860" marB="22860" anchor="ctr">
                    <a:lnL>
                      <a:noFill/>
                    </a:lnL>
                    <a:lnR>
                      <a:noFill/>
                    </a:lnR>
                    <a:lnT>
                      <a:noFill/>
                    </a:lnT>
                    <a:lnB>
                      <a:noFill/>
                    </a:lnB>
                    <a:solidFill>
                      <a:srgbClr val="FFFFFF"/>
                    </a:solidFill>
                  </a:tcPr>
                </a:tc>
              </a:tr>
            </a:tbl>
          </a:graphicData>
        </a:graphic>
      </p:graphicFrame>
      <p:pic>
        <p:nvPicPr>
          <p:cNvPr id="4110" name="Picture 14" descr="http://www.sceneryexpress.com/images/cl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5905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http://www.sceneryexpress.com/images/cl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5905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ttp://www.sceneryexpress.com/images/cl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5905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descr="http://www.sceneryexpress.com/images/cl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5905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15" name="Picture 19" descr="http://www.sceneryexpress.com/images/cl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59050"/>
            <a:ext cx="9525" cy="95250"/>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http://www.sceneryexpress.com/images/cl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5905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FLOCKSTAR PROFESSIONAL STATIC GRASS 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057400"/>
            <a:ext cx="3114675" cy="43053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57200" y="2209800"/>
            <a:ext cx="2922595" cy="461665"/>
          </a:xfrm>
          <a:prstGeom prst="rect">
            <a:avLst/>
          </a:prstGeom>
        </p:spPr>
        <p:txBody>
          <a:bodyPr wrap="none">
            <a:spAutoFit/>
          </a:bodyPr>
          <a:lstStyle/>
          <a:p>
            <a:r>
              <a:rPr lang="en-US" sz="2400" b="1" dirty="0">
                <a:solidFill>
                  <a:srgbClr val="861115"/>
                </a:solidFill>
                <a:latin typeface="Arial"/>
              </a:rPr>
              <a:t>Unit Price: </a:t>
            </a:r>
            <a:r>
              <a:rPr lang="en-US" sz="2400" b="1" u="sng" dirty="0">
                <a:solidFill>
                  <a:srgbClr val="861115"/>
                </a:solidFill>
                <a:latin typeface="Arial"/>
              </a:rPr>
              <a:t>$189.98</a:t>
            </a:r>
          </a:p>
        </p:txBody>
      </p:sp>
      <p:sp>
        <p:nvSpPr>
          <p:cNvPr id="10" name="Rectangle 9"/>
          <p:cNvSpPr/>
          <p:nvPr/>
        </p:nvSpPr>
        <p:spPr>
          <a:xfrm>
            <a:off x="457200" y="1600200"/>
            <a:ext cx="2582758" cy="369332"/>
          </a:xfrm>
          <a:prstGeom prst="rect">
            <a:avLst/>
          </a:prstGeom>
        </p:spPr>
        <p:txBody>
          <a:bodyPr wrap="none">
            <a:spAutoFit/>
          </a:bodyPr>
          <a:lstStyle/>
          <a:p>
            <a:r>
              <a:rPr lang="en-US" b="1" dirty="0">
                <a:solidFill>
                  <a:srgbClr val="000000"/>
                </a:solidFill>
                <a:latin typeface="Arial"/>
              </a:rPr>
              <a:t>Item Number: HK9500</a:t>
            </a:r>
          </a:p>
        </p:txBody>
      </p:sp>
    </p:spTree>
    <p:extLst>
      <p:ext uri="{BB962C8B-B14F-4D97-AF65-F5344CB8AC3E}">
        <p14:creationId xmlns:p14="http://schemas.microsoft.com/office/powerpoint/2010/main" val="1175427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609600"/>
          </a:xfrm>
        </p:spPr>
        <p:txBody>
          <a:bodyPr>
            <a:normAutofit/>
          </a:bodyPr>
          <a:lstStyle/>
          <a:p>
            <a:r>
              <a:rPr lang="en-US" sz="3800" dirty="0" smtClean="0"/>
              <a:t>Buy OR build??</a:t>
            </a:r>
            <a:endParaRPr lang="en-US" sz="3800" dirty="0"/>
          </a:p>
        </p:txBody>
      </p:sp>
      <p:sp>
        <p:nvSpPr>
          <p:cNvPr id="12" name="Text Placeholder 11"/>
          <p:cNvSpPr>
            <a:spLocks noGrp="1"/>
          </p:cNvSpPr>
          <p:nvPr>
            <p:ph type="body" idx="2"/>
          </p:nvPr>
        </p:nvSpPr>
        <p:spPr>
          <a:xfrm>
            <a:off x="457200" y="838200"/>
            <a:ext cx="5897880" cy="602512"/>
          </a:xfrm>
        </p:spPr>
        <p:txBody>
          <a:bodyPr>
            <a:normAutofit/>
          </a:bodyPr>
          <a:lstStyle/>
          <a:p>
            <a:r>
              <a:rPr lang="en-US" sz="2400" dirty="0" smtClean="0"/>
              <a:t>MICRO-MARK</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1552314911"/>
              </p:ext>
            </p:extLst>
          </p:nvPr>
        </p:nvGraphicFramePr>
        <p:xfrm>
          <a:off x="457200" y="1295400"/>
          <a:ext cx="7239000" cy="320040"/>
        </p:xfrm>
        <a:graphic>
          <a:graphicData uri="http://schemas.openxmlformats.org/drawingml/2006/table">
            <a:tbl>
              <a:tblPr/>
              <a:tblGrid>
                <a:gridCol w="7239000"/>
              </a:tblGrid>
              <a:tr h="0">
                <a:tc>
                  <a:txBody>
                    <a:bodyPr/>
                    <a:lstStyle/>
                    <a:p>
                      <a:r>
                        <a:rPr kumimoji="0" lang="en-US" b="1" i="0" kern="1200" dirty="0" smtClean="0">
                          <a:solidFill>
                            <a:schemeClr val="tx1"/>
                          </a:solidFill>
                          <a:effectLst/>
                          <a:latin typeface="+mn-lt"/>
                          <a:ea typeface="+mn-ea"/>
                          <a:cs typeface="+mn-cs"/>
                        </a:rPr>
                        <a:t>Economy Static Grass Applicator by Grass Tech USA</a:t>
                      </a:r>
                      <a:endParaRPr lang="en-US" b="1" u="none" strike="noStrike" dirty="0">
                        <a:solidFill>
                          <a:srgbClr val="704C04"/>
                        </a:solidFill>
                        <a:effectLst/>
                        <a:latin typeface="Arial"/>
                      </a:endParaRPr>
                    </a:p>
                  </a:txBody>
                  <a:tcPr marL="22860" marR="22860" marT="22860" marB="22860" anchor="ctr">
                    <a:lnL>
                      <a:noFill/>
                    </a:lnL>
                    <a:lnR>
                      <a:noFill/>
                    </a:lnR>
                    <a:lnT>
                      <a:noFill/>
                    </a:lnT>
                    <a:lnB>
                      <a:noFill/>
                    </a:lnB>
                    <a:solidFill>
                      <a:srgbClr val="FFFFFF"/>
                    </a:solidFill>
                  </a:tcPr>
                </a:tc>
              </a:tr>
            </a:tbl>
          </a:graphicData>
        </a:graphic>
      </p:graphicFrame>
      <p:pic>
        <p:nvPicPr>
          <p:cNvPr id="4110" name="Picture 14" descr="http://www.sceneryexpress.com/images/cl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5905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http://www.sceneryexpress.com/images/cl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5905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ttp://www.sceneryexpress.com/images/cl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5905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descr="http://www.sceneryexpress.com/images/cl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5905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15" name="Picture 19" descr="http://www.sceneryexpress.com/images/cl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59050"/>
            <a:ext cx="9525" cy="95250"/>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http://www.sceneryexpress.com/images/cl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59050"/>
            <a:ext cx="9525" cy="476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81000" y="2209800"/>
            <a:ext cx="2699778" cy="461665"/>
          </a:xfrm>
          <a:prstGeom prst="rect">
            <a:avLst/>
          </a:prstGeom>
        </p:spPr>
        <p:txBody>
          <a:bodyPr wrap="none">
            <a:spAutoFit/>
          </a:bodyPr>
          <a:lstStyle/>
          <a:p>
            <a:r>
              <a:rPr lang="en-US" sz="2400" b="1" dirty="0">
                <a:solidFill>
                  <a:srgbClr val="861115"/>
                </a:solidFill>
                <a:latin typeface="Arial"/>
              </a:rPr>
              <a:t>Our Price: </a:t>
            </a:r>
            <a:r>
              <a:rPr lang="en-US" sz="2400" b="1" u="sng" dirty="0">
                <a:solidFill>
                  <a:srgbClr val="861115"/>
                </a:solidFill>
                <a:latin typeface="Arial"/>
              </a:rPr>
              <a:t>$39.95</a:t>
            </a:r>
          </a:p>
        </p:txBody>
      </p:sp>
      <p:sp>
        <p:nvSpPr>
          <p:cNvPr id="10" name="Rectangle 9"/>
          <p:cNvSpPr/>
          <p:nvPr/>
        </p:nvSpPr>
        <p:spPr>
          <a:xfrm>
            <a:off x="381000" y="1676400"/>
            <a:ext cx="2362200" cy="369332"/>
          </a:xfrm>
          <a:prstGeom prst="rect">
            <a:avLst/>
          </a:prstGeom>
        </p:spPr>
        <p:txBody>
          <a:bodyPr wrap="square">
            <a:spAutoFit/>
          </a:bodyPr>
          <a:lstStyle/>
          <a:p>
            <a:r>
              <a:rPr lang="en-US" b="1" dirty="0"/>
              <a:t>Item #: </a:t>
            </a:r>
            <a:r>
              <a:rPr lang="en-US" b="1" dirty="0" smtClean="0"/>
              <a:t>85305</a:t>
            </a:r>
            <a:endParaRPr lang="en-US" b="1" dirty="0"/>
          </a:p>
        </p:txBody>
      </p:sp>
      <p:pic>
        <p:nvPicPr>
          <p:cNvPr id="14" name="Picture 2" descr="http://www.micromark.com/RS/SR/Product/85305_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905000"/>
            <a:ext cx="4267200"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9800000">
            <a:off x="15915" y="3474420"/>
            <a:ext cx="3345468" cy="1569660"/>
          </a:xfrm>
          <a:prstGeom prst="rect">
            <a:avLst/>
          </a:prstGeom>
          <a:noFill/>
        </p:spPr>
        <p:txBody>
          <a:bodyPr wrap="none" lIns="91440" tIns="45720" rIns="91440" bIns="45720">
            <a:spAutoFit/>
          </a:bodyPr>
          <a:lstStyle/>
          <a:p>
            <a:pPr algn="ctr"/>
            <a:r>
              <a:rPr lang="en-US"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LOOK</a:t>
            </a:r>
          </a:p>
          <a:p>
            <a:pPr algn="ctr"/>
            <a:r>
              <a:rPr lang="en-US"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FAMILIAR??</a:t>
            </a:r>
            <a:endParaRPr lang="en-US"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505007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buy when you can build your own FOR LESS!!</a:t>
            </a:r>
            <a:endParaRPr lang="en-US" dirty="0"/>
          </a:p>
        </p:txBody>
      </p:sp>
      <p:sp>
        <p:nvSpPr>
          <p:cNvPr id="3" name="Text Placeholder 2"/>
          <p:cNvSpPr>
            <a:spLocks noGrp="1"/>
          </p:cNvSpPr>
          <p:nvPr>
            <p:ph type="body" sz="half" idx="2"/>
          </p:nvPr>
        </p:nvSpPr>
        <p:spPr/>
        <p:txBody>
          <a:bodyPr>
            <a:noAutofit/>
          </a:bodyPr>
          <a:lstStyle/>
          <a:p>
            <a:pPr algn="ctr"/>
            <a:r>
              <a:rPr lang="en-US" sz="1800" b="1" dirty="0" smtClean="0"/>
              <a:t>USE THIS TOOL TO ADD AMAZING GRASS TO YOUR LAYOUT AND ENJOY THE SATISFACTION OF HAVING BUILT THIS INEXPENSIVE TOOL YOURSELF!</a:t>
            </a:r>
          </a:p>
          <a:p>
            <a:pPr algn="ctr"/>
            <a:endParaRPr lang="en-US" sz="1800" b="1" dirty="0"/>
          </a:p>
          <a:p>
            <a:pPr algn="ctr"/>
            <a:r>
              <a:rPr lang="en-US" sz="2000" b="1" dirty="0" smtClean="0">
                <a:effectLst>
                  <a:outerShdw blurRad="38100" dist="38100" dir="2700000" algn="tl">
                    <a:srgbClr val="000000">
                      <a:alpha val="43137"/>
                    </a:srgbClr>
                  </a:outerShdw>
                </a:effectLst>
              </a:rPr>
              <a:t>MODEL RAILROADING IS TRULY FUN!!</a:t>
            </a:r>
            <a:endParaRPr lang="en-US" sz="2000" b="1" dirty="0">
              <a:effectLst>
                <a:outerShdw blurRad="38100" dist="38100" dir="2700000" algn="tl">
                  <a:srgbClr val="000000">
                    <a:alpha val="43137"/>
                  </a:srgbClr>
                </a:outerShdw>
              </a:effectLst>
            </a:endParaRPr>
          </a:p>
        </p:txBody>
      </p:sp>
      <p:sp>
        <p:nvSpPr>
          <p:cNvPr id="7" name="Picture Placeholder 6"/>
          <p:cNvSpPr>
            <a:spLocks noGrp="1"/>
          </p:cNvSpPr>
          <p:nvPr>
            <p:ph type="pic" idx="1"/>
          </p:nvPr>
        </p:nvSpPr>
        <p:spPr/>
      </p:sp>
      <p:pic>
        <p:nvPicPr>
          <p:cNvPr id="7171" name="Picture 3" descr="C:\Users\Owner\Documents\Bruce\1 - Train Hobby\Clinics\Static Grass\20140221_1306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066800"/>
            <a:ext cx="41148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329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43000"/>
          </a:xfrm>
        </p:spPr>
        <p:txBody>
          <a:bodyPr>
            <a:noAutofit/>
          </a:bodyPr>
          <a:lstStyle/>
          <a:p>
            <a:r>
              <a:rPr lang="en-US" sz="3800" dirty="0" smtClean="0"/>
              <a:t>DEMONSTRATION w/ tips &amp; tricks</a:t>
            </a:r>
            <a:endParaRPr lang="en-US" sz="3800" dirty="0"/>
          </a:p>
        </p:txBody>
      </p:sp>
      <p:sp>
        <p:nvSpPr>
          <p:cNvPr id="6" name="Content Placeholder 2"/>
          <p:cNvSpPr>
            <a:spLocks noGrp="1"/>
          </p:cNvSpPr>
          <p:nvPr>
            <p:ph idx="1"/>
          </p:nvPr>
        </p:nvSpPr>
        <p:spPr>
          <a:xfrm>
            <a:off x="457200" y="1524000"/>
            <a:ext cx="7239000" cy="4931736"/>
          </a:xfrm>
        </p:spPr>
        <p:txBody>
          <a:bodyPr>
            <a:normAutofit fontScale="47500" lnSpcReduction="20000"/>
          </a:bodyPr>
          <a:lstStyle/>
          <a:p>
            <a:r>
              <a:rPr lang="en-US" dirty="0" smtClean="0"/>
              <a:t>Place slightly damp paper towels or newspaper around work area to collect loose materials</a:t>
            </a:r>
            <a:r>
              <a:rPr lang="en-US" dirty="0" smtClean="0"/>
              <a:t>.</a:t>
            </a:r>
            <a:endParaRPr lang="en-US" dirty="0" smtClean="0"/>
          </a:p>
          <a:p>
            <a:pPr lvl="0"/>
            <a:r>
              <a:rPr lang="en-US" dirty="0"/>
              <a:t>Wet area to be “grassed” using tap water with drop of dish soap in a spray bottle. </a:t>
            </a:r>
            <a:r>
              <a:rPr lang="en-US" b="1" dirty="0"/>
              <a:t>NEVER use alcohol as static charge could set your area on fire</a:t>
            </a:r>
            <a:r>
              <a:rPr lang="en-US" b="1" dirty="0" smtClean="0"/>
              <a:t>!</a:t>
            </a:r>
            <a:endParaRPr lang="en-US" dirty="0" smtClean="0"/>
          </a:p>
          <a:p>
            <a:r>
              <a:rPr lang="en-US" dirty="0" smtClean="0"/>
              <a:t>Matte </a:t>
            </a:r>
            <a:r>
              <a:rPr lang="en-US" dirty="0" smtClean="0"/>
              <a:t>medium, diluted and full strength white glue will work as adhesive.</a:t>
            </a:r>
          </a:p>
          <a:p>
            <a:pPr lvl="1"/>
            <a:r>
              <a:rPr lang="en-US" dirty="0" smtClean="0"/>
              <a:t>Full strength white glue </a:t>
            </a:r>
            <a:r>
              <a:rPr lang="en-US" dirty="0" smtClean="0"/>
              <a:t>recommended </a:t>
            </a:r>
            <a:r>
              <a:rPr lang="en-US" dirty="0" smtClean="0"/>
              <a:t>for longer fibers.</a:t>
            </a:r>
          </a:p>
          <a:p>
            <a:r>
              <a:rPr lang="en-US" dirty="0" smtClean="0"/>
              <a:t>DO NOT THROW AWAY mixed sizes and/or colors.</a:t>
            </a:r>
          </a:p>
          <a:p>
            <a:pPr lvl="1"/>
            <a:r>
              <a:rPr lang="en-US" dirty="0" smtClean="0"/>
              <a:t>Put in baggie, label MIXED, and use again.</a:t>
            </a:r>
          </a:p>
          <a:p>
            <a:pPr lvl="1"/>
            <a:r>
              <a:rPr lang="en-US" dirty="0" smtClean="0"/>
              <a:t>Mixtures add realism.</a:t>
            </a:r>
          </a:p>
          <a:p>
            <a:r>
              <a:rPr lang="en-US" dirty="0" smtClean="0"/>
              <a:t>Use “concentrator”, i.e. funnel, to narrow placement area.</a:t>
            </a:r>
          </a:p>
          <a:p>
            <a:r>
              <a:rPr lang="en-US" dirty="0" smtClean="0"/>
              <a:t>Long fibers may be trimmed using small scissors or nose hair trimmers.</a:t>
            </a:r>
          </a:p>
          <a:p>
            <a:r>
              <a:rPr lang="en-US" dirty="0" smtClean="0"/>
              <a:t>After adhesive dries, fiber </a:t>
            </a:r>
            <a:r>
              <a:rPr lang="en-US" dirty="0" smtClean="0"/>
              <a:t>color may be modified with spray paint, dry brushing and chalks.</a:t>
            </a:r>
          </a:p>
          <a:p>
            <a:pPr lvl="0"/>
            <a:r>
              <a:rPr lang="en-US" b="1" i="1" dirty="0"/>
              <a:t>After turning off power, touch alligator clip to strainer to ensure no residual charge.  Remove batteries to ensure power is not accidentally turned on</a:t>
            </a:r>
            <a:r>
              <a:rPr lang="en-US" b="1" i="1" dirty="0" smtClean="0"/>
              <a:t>!</a:t>
            </a:r>
          </a:p>
          <a:p>
            <a:pPr lvl="0"/>
            <a:endParaRPr lang="en-US" dirty="0"/>
          </a:p>
          <a:p>
            <a:pPr marL="0" indent="0" algn="ctr">
              <a:buNone/>
            </a:pPr>
            <a:r>
              <a:rPr lang="en-US" b="1" u="sng" dirty="0"/>
              <a:t>WARNING: THE STATIC CHARGE BETWEEN THE STRAINER AND THE LONG WIRE IS POTENT AND WILL GET YOUR ATTENTION IF YOU OR SOMEONE YOU LOVE GETS BETWEEN THEM!! </a:t>
            </a:r>
            <a:r>
              <a:rPr lang="en-US" b="1" dirty="0"/>
              <a:t> DON’T ASK HOW DO I KNOW??</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764311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533400"/>
          </a:xfrm>
        </p:spPr>
        <p:txBody>
          <a:bodyPr>
            <a:noAutofit/>
          </a:bodyPr>
          <a:lstStyle/>
          <a:p>
            <a:r>
              <a:rPr lang="en-US" sz="3800" dirty="0" smtClean="0"/>
              <a:t>MATERIALS</a:t>
            </a:r>
            <a:endParaRPr lang="en-US" sz="3800" dirty="0"/>
          </a:p>
        </p:txBody>
      </p:sp>
      <p:sp>
        <p:nvSpPr>
          <p:cNvPr id="5" name="Text Placeholder 4"/>
          <p:cNvSpPr>
            <a:spLocks noGrp="1"/>
          </p:cNvSpPr>
          <p:nvPr>
            <p:ph type="body" idx="2"/>
          </p:nvPr>
        </p:nvSpPr>
        <p:spPr>
          <a:xfrm>
            <a:off x="457200" y="762000"/>
            <a:ext cx="5897880" cy="255184"/>
          </a:xfrm>
        </p:spPr>
        <p:txBody>
          <a:bodyPr>
            <a:normAutofit fontScale="85000" lnSpcReduction="20000"/>
          </a:bodyPr>
          <a:lstStyle/>
          <a:p>
            <a:r>
              <a:rPr lang="en-US" dirty="0" smtClean="0"/>
              <a:t>	</a:t>
            </a:r>
            <a:r>
              <a:rPr lang="en-US" sz="2400" dirty="0" smtClean="0"/>
              <a:t>Sources</a:t>
            </a:r>
            <a:endParaRPr lang="en-US" sz="2400" dirty="0"/>
          </a:p>
        </p:txBody>
      </p:sp>
      <p:sp>
        <p:nvSpPr>
          <p:cNvPr id="4" name="Content Placeholder 3"/>
          <p:cNvSpPr>
            <a:spLocks noGrp="1"/>
          </p:cNvSpPr>
          <p:nvPr>
            <p:ph sz="half" idx="1"/>
          </p:nvPr>
        </p:nvSpPr>
        <p:spPr>
          <a:xfrm>
            <a:off x="381000" y="914400"/>
            <a:ext cx="7239000" cy="5486400"/>
          </a:xfrm>
        </p:spPr>
        <p:txBody>
          <a:bodyPr>
            <a:noAutofit/>
          </a:bodyPr>
          <a:lstStyle/>
          <a:p>
            <a:r>
              <a:rPr lang="en-US" sz="2000" dirty="0" smtClean="0"/>
              <a:t>Electronic Fly Swatter</a:t>
            </a:r>
          </a:p>
          <a:p>
            <a:pPr lvl="1"/>
            <a:r>
              <a:rPr lang="en-US" sz="1800" dirty="0" smtClean="0"/>
              <a:t>Harbor Freight, </a:t>
            </a:r>
            <a:r>
              <a:rPr lang="en-US" sz="1800" dirty="0" err="1" smtClean="0"/>
              <a:t>Ebay</a:t>
            </a:r>
            <a:r>
              <a:rPr lang="en-US" sz="1800" dirty="0" smtClean="0"/>
              <a:t>, Amazon</a:t>
            </a:r>
          </a:p>
          <a:p>
            <a:r>
              <a:rPr lang="en-US" sz="2000" dirty="0" smtClean="0"/>
              <a:t>Small Metal Kitchen Strainer</a:t>
            </a:r>
          </a:p>
          <a:p>
            <a:pPr lvl="1"/>
            <a:r>
              <a:rPr lang="en-US" sz="1800" dirty="0" smtClean="0"/>
              <a:t>Ollie’s, Dollar General, Drug Stores</a:t>
            </a:r>
          </a:p>
          <a:p>
            <a:r>
              <a:rPr lang="en-US" sz="2000" dirty="0" smtClean="0"/>
              <a:t>(2) D Cell Batteries</a:t>
            </a:r>
          </a:p>
          <a:p>
            <a:pPr lvl="1"/>
            <a:r>
              <a:rPr lang="en-US" sz="1800" dirty="0" smtClean="0"/>
              <a:t>Anywhere</a:t>
            </a:r>
          </a:p>
          <a:p>
            <a:r>
              <a:rPr lang="en-US" sz="2000" dirty="0" smtClean="0"/>
              <a:t>Insulated Alligator Clip</a:t>
            </a:r>
          </a:p>
          <a:p>
            <a:pPr lvl="1"/>
            <a:r>
              <a:rPr lang="en-US" sz="1800" dirty="0" smtClean="0"/>
              <a:t>Radio Shack, </a:t>
            </a:r>
            <a:r>
              <a:rPr lang="en-US" sz="1800" dirty="0"/>
              <a:t>Big Box Home Improvement Stores</a:t>
            </a:r>
            <a:r>
              <a:rPr lang="en-US" sz="1800" dirty="0" smtClean="0"/>
              <a:t>, Ace Hardware</a:t>
            </a:r>
          </a:p>
          <a:p>
            <a:r>
              <a:rPr lang="en-US" sz="2000" dirty="0" smtClean="0"/>
              <a:t>18-20 </a:t>
            </a:r>
            <a:r>
              <a:rPr lang="en-US" sz="2000" dirty="0"/>
              <a:t>Ga. </a:t>
            </a:r>
            <a:r>
              <a:rPr lang="en-US" sz="2000" dirty="0" smtClean="0"/>
              <a:t>Stranded Wire</a:t>
            </a:r>
          </a:p>
          <a:p>
            <a:pPr lvl="1"/>
            <a:r>
              <a:rPr lang="en-US" sz="1800" dirty="0" smtClean="0"/>
              <a:t>Radio Shack, </a:t>
            </a:r>
            <a:r>
              <a:rPr lang="en-US" sz="1800" dirty="0"/>
              <a:t>Big Box Home Improvement Stores</a:t>
            </a:r>
            <a:r>
              <a:rPr lang="en-US" sz="1800" dirty="0" smtClean="0"/>
              <a:t>, Ace Hardware</a:t>
            </a:r>
          </a:p>
          <a:p>
            <a:r>
              <a:rPr lang="en-US" sz="2000" dirty="0" smtClean="0"/>
              <a:t>1/8” x 1 ½” x 2” Plastic or Wood Spacer</a:t>
            </a:r>
          </a:p>
          <a:p>
            <a:pPr lvl="1"/>
            <a:r>
              <a:rPr lang="en-US" sz="1800" dirty="0" smtClean="0"/>
              <a:t>Big Box Home Improvement Stores, Ace Hardware, Craft Store</a:t>
            </a:r>
          </a:p>
          <a:p>
            <a:r>
              <a:rPr lang="en-US" sz="2000" dirty="0" smtClean="0"/>
              <a:t>3/32 Shrink Tubing</a:t>
            </a:r>
          </a:p>
          <a:p>
            <a:pPr lvl="1"/>
            <a:r>
              <a:rPr lang="en-US" sz="1800" dirty="0" smtClean="0"/>
              <a:t>Radio Shack, </a:t>
            </a:r>
            <a:r>
              <a:rPr lang="en-US" sz="1800" dirty="0"/>
              <a:t>Big Box Home Improvement Stores</a:t>
            </a:r>
            <a:r>
              <a:rPr lang="en-US" sz="1800" dirty="0" smtClean="0"/>
              <a:t>, Ace Hardware</a:t>
            </a:r>
          </a:p>
          <a:p>
            <a:r>
              <a:rPr lang="en-US" sz="2000" dirty="0" smtClean="0"/>
              <a:t>3/16 Steel Washer</a:t>
            </a:r>
          </a:p>
          <a:p>
            <a:pPr lvl="1"/>
            <a:r>
              <a:rPr lang="en-US" sz="1800" dirty="0"/>
              <a:t>Big Box Home Improvement Stores</a:t>
            </a:r>
            <a:r>
              <a:rPr lang="en-US" sz="1800" dirty="0" smtClean="0"/>
              <a:t>, Ace Hardware</a:t>
            </a:r>
          </a:p>
          <a:p>
            <a:endParaRPr lang="en-US" sz="2000" dirty="0"/>
          </a:p>
        </p:txBody>
      </p:sp>
      <p:pic>
        <p:nvPicPr>
          <p:cNvPr id="6" name="Picture 2" descr="C:\Users\Owner\Documents\Bruce\1 - Train Hobby\Clinics\Static Grass\20140221_1212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799" y="228600"/>
            <a:ext cx="30612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022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533400"/>
          </a:xfrm>
        </p:spPr>
        <p:txBody>
          <a:bodyPr>
            <a:normAutofit fontScale="90000"/>
          </a:bodyPr>
          <a:lstStyle/>
          <a:p>
            <a:r>
              <a:rPr lang="en-US" sz="3800" dirty="0" smtClean="0"/>
              <a:t>costs</a:t>
            </a:r>
            <a:endParaRPr lang="en-US" sz="3800" dirty="0"/>
          </a:p>
        </p:txBody>
      </p:sp>
      <p:sp>
        <p:nvSpPr>
          <p:cNvPr id="4" name="Text Placeholder 3"/>
          <p:cNvSpPr>
            <a:spLocks noGrp="1"/>
          </p:cNvSpPr>
          <p:nvPr>
            <p:ph type="body" idx="2"/>
          </p:nvPr>
        </p:nvSpPr>
        <p:spPr>
          <a:xfrm>
            <a:off x="1447800" y="762000"/>
            <a:ext cx="5897880" cy="533400"/>
          </a:xfrm>
        </p:spPr>
        <p:txBody>
          <a:bodyPr>
            <a:noAutofit/>
          </a:bodyPr>
          <a:lstStyle/>
          <a:p>
            <a:pPr algn="ctr"/>
            <a:r>
              <a:rPr lang="en-US" sz="2800" dirty="0" smtClean="0"/>
              <a:t>Well Below $10 </a:t>
            </a:r>
            <a:r>
              <a:rPr lang="en-US" sz="2800" u="sng" dirty="0" smtClean="0"/>
              <a:t>including</a:t>
            </a:r>
            <a:r>
              <a:rPr lang="en-US" sz="2800" dirty="0" smtClean="0"/>
              <a:t> batteries</a:t>
            </a:r>
            <a:endParaRPr lang="en-US" sz="2800" dirty="0"/>
          </a:p>
        </p:txBody>
      </p:sp>
      <p:sp>
        <p:nvSpPr>
          <p:cNvPr id="5" name="Content Placeholder 3"/>
          <p:cNvSpPr txBox="1">
            <a:spLocks/>
          </p:cNvSpPr>
          <p:nvPr/>
        </p:nvSpPr>
        <p:spPr>
          <a:xfrm>
            <a:off x="381000" y="1219200"/>
            <a:ext cx="7239000" cy="5286152"/>
          </a:xfrm>
          <a:prstGeom prst="rect">
            <a:avLst/>
          </a:prstGeom>
        </p:spPr>
        <p:txBody>
          <a:bodyPr vert="horz">
            <a:normAutofit fontScale="70000" lnSpcReduction="20000"/>
          </a:bodyPr>
          <a:lstStyle>
            <a:lvl1pPr marL="274320" indent="-274320" algn="l" rtl="0" eaLnBrk="1" latinLnBrk="0" hangingPunct="1">
              <a:spcBef>
                <a:spcPts val="600"/>
              </a:spcBef>
              <a:buClr>
                <a:schemeClr val="tx2"/>
              </a:buClr>
              <a:buSzPct val="73000"/>
              <a:buFont typeface="Wingdings 2"/>
              <a:buChar char=""/>
              <a:defRPr kumimoji="0" sz="32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8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4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r>
              <a:rPr lang="en-US" dirty="0" smtClean="0"/>
              <a:t>Electronic Fly Swatter</a:t>
            </a:r>
          </a:p>
          <a:p>
            <a:pPr lvl="1"/>
            <a:r>
              <a:rPr lang="en-US" dirty="0" smtClean="0"/>
              <a:t>$3.49 - $7.50</a:t>
            </a:r>
          </a:p>
          <a:p>
            <a:r>
              <a:rPr lang="en-US" dirty="0" smtClean="0"/>
              <a:t>Small Metal Kitchen Strainer</a:t>
            </a:r>
          </a:p>
          <a:p>
            <a:pPr lvl="1"/>
            <a:r>
              <a:rPr lang="en-US" dirty="0" smtClean="0"/>
              <a:t>$1 - $1.50</a:t>
            </a:r>
          </a:p>
          <a:p>
            <a:r>
              <a:rPr lang="en-US" dirty="0" smtClean="0"/>
              <a:t>(2) D Cell Batteries</a:t>
            </a:r>
          </a:p>
          <a:p>
            <a:pPr lvl="1"/>
            <a:r>
              <a:rPr lang="en-US" dirty="0" smtClean="0"/>
              <a:t>$2</a:t>
            </a:r>
          </a:p>
          <a:p>
            <a:r>
              <a:rPr lang="en-US" dirty="0" smtClean="0"/>
              <a:t>Insulated Alligator Clip</a:t>
            </a:r>
          </a:p>
          <a:p>
            <a:pPr lvl="1"/>
            <a:r>
              <a:rPr lang="en-US" dirty="0" smtClean="0"/>
              <a:t>$0.35</a:t>
            </a:r>
          </a:p>
          <a:p>
            <a:r>
              <a:rPr lang="en-US" dirty="0"/>
              <a:t>3/32 Shrink Tubing</a:t>
            </a:r>
          </a:p>
          <a:p>
            <a:pPr lvl="1"/>
            <a:r>
              <a:rPr lang="en-US" dirty="0"/>
              <a:t>$ Minimal</a:t>
            </a:r>
          </a:p>
          <a:p>
            <a:r>
              <a:rPr lang="en-US" dirty="0" smtClean="0"/>
              <a:t>20 Ga. Stranded Wire</a:t>
            </a:r>
          </a:p>
          <a:p>
            <a:pPr lvl="1"/>
            <a:r>
              <a:rPr lang="en-US" dirty="0" smtClean="0"/>
              <a:t>$ Minimal</a:t>
            </a:r>
          </a:p>
          <a:p>
            <a:r>
              <a:rPr lang="en-US" dirty="0" smtClean="0"/>
              <a:t>1/8” x 1 ½” x 2” Plastic or Wood Spacer</a:t>
            </a:r>
          </a:p>
          <a:p>
            <a:pPr lvl="1"/>
            <a:r>
              <a:rPr lang="en-US" dirty="0"/>
              <a:t>$ Minimal</a:t>
            </a:r>
          </a:p>
          <a:p>
            <a:r>
              <a:rPr lang="en-US" dirty="0" smtClean="0"/>
              <a:t>3/16 Steel Washer</a:t>
            </a:r>
          </a:p>
          <a:p>
            <a:pPr lvl="1"/>
            <a:r>
              <a:rPr lang="en-US" dirty="0"/>
              <a:t>$ Minimal</a:t>
            </a:r>
          </a:p>
          <a:p>
            <a:endParaRPr lang="en-US" dirty="0"/>
          </a:p>
        </p:txBody>
      </p:sp>
    </p:spTree>
    <p:extLst>
      <p:ext uri="{BB962C8B-B14F-4D97-AF65-F5344CB8AC3E}">
        <p14:creationId xmlns:p14="http://schemas.microsoft.com/office/powerpoint/2010/main" val="3434423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smtClean="0"/>
              <a:t>TOOLS</a:t>
            </a:r>
            <a:endParaRPr lang="en-US" dirty="0"/>
          </a:p>
        </p:txBody>
      </p:sp>
      <p:sp>
        <p:nvSpPr>
          <p:cNvPr id="3" name="Content Placeholder 2"/>
          <p:cNvSpPr>
            <a:spLocks noGrp="1"/>
          </p:cNvSpPr>
          <p:nvPr>
            <p:ph idx="1"/>
          </p:nvPr>
        </p:nvSpPr>
        <p:spPr>
          <a:xfrm>
            <a:off x="457200" y="1066800"/>
            <a:ext cx="7239000" cy="5388936"/>
          </a:xfrm>
        </p:spPr>
        <p:txBody>
          <a:bodyPr/>
          <a:lstStyle/>
          <a:p>
            <a:r>
              <a:rPr lang="en-US" dirty="0" smtClean="0"/>
              <a:t>20-40 Watt Soldering Iron</a:t>
            </a:r>
          </a:p>
          <a:p>
            <a:r>
              <a:rPr lang="en-US" dirty="0" smtClean="0"/>
              <a:t>Soldering Flux</a:t>
            </a:r>
          </a:p>
          <a:p>
            <a:r>
              <a:rPr lang="en-US" dirty="0" smtClean="0"/>
              <a:t>Rosin Core Soldering </a:t>
            </a:r>
            <a:r>
              <a:rPr lang="en-US" dirty="0" smtClean="0"/>
              <a:t>Paste</a:t>
            </a:r>
          </a:p>
          <a:p>
            <a:r>
              <a:rPr lang="en-US" dirty="0" smtClean="0"/>
              <a:t>Alligator clamps or other clamps to act as heat sinks</a:t>
            </a:r>
            <a:endParaRPr lang="en-US" dirty="0" smtClean="0"/>
          </a:p>
          <a:p>
            <a:r>
              <a:rPr lang="en-US" dirty="0" smtClean="0"/>
              <a:t>Wire Cutters</a:t>
            </a:r>
          </a:p>
          <a:p>
            <a:r>
              <a:rPr lang="en-US" dirty="0" smtClean="0"/>
              <a:t>Wire Strippers</a:t>
            </a:r>
          </a:p>
          <a:p>
            <a:r>
              <a:rPr lang="en-US" dirty="0" smtClean="0"/>
              <a:t>Crimpers</a:t>
            </a:r>
          </a:p>
          <a:p>
            <a:r>
              <a:rPr lang="en-US" dirty="0" smtClean="0"/>
              <a:t>#1 Phillips Screwdriver</a:t>
            </a:r>
          </a:p>
          <a:p>
            <a:r>
              <a:rPr lang="en-US" dirty="0" smtClean="0"/>
              <a:t>Medium Straight Screwdriver</a:t>
            </a:r>
          </a:p>
          <a:p>
            <a:r>
              <a:rPr lang="en-US" dirty="0" smtClean="0"/>
              <a:t>Permanent Marker</a:t>
            </a:r>
            <a:endParaRPr lang="en-US" dirty="0"/>
          </a:p>
        </p:txBody>
      </p:sp>
    </p:spTree>
    <p:extLst>
      <p:ext uri="{BB962C8B-B14F-4D97-AF65-F5344CB8AC3E}">
        <p14:creationId xmlns:p14="http://schemas.microsoft.com/office/powerpoint/2010/main" val="755219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533400"/>
          </a:xfrm>
        </p:spPr>
        <p:txBody>
          <a:bodyPr>
            <a:noAutofit/>
          </a:bodyPr>
          <a:lstStyle/>
          <a:p>
            <a:r>
              <a:rPr lang="en-US" sz="3800" dirty="0" smtClean="0"/>
              <a:t>DISASSEMBLY</a:t>
            </a:r>
            <a:endParaRPr lang="en-US" sz="3800" dirty="0"/>
          </a:p>
        </p:txBody>
      </p:sp>
      <p:sp>
        <p:nvSpPr>
          <p:cNvPr id="5" name="Text Placeholder 4"/>
          <p:cNvSpPr>
            <a:spLocks noGrp="1"/>
          </p:cNvSpPr>
          <p:nvPr>
            <p:ph type="body" idx="2"/>
          </p:nvPr>
        </p:nvSpPr>
        <p:spPr>
          <a:xfrm>
            <a:off x="533400" y="762000"/>
            <a:ext cx="7543800" cy="1219200"/>
          </a:xfrm>
        </p:spPr>
        <p:txBody>
          <a:bodyPr>
            <a:normAutofit/>
          </a:bodyPr>
          <a:lstStyle/>
          <a:p>
            <a:r>
              <a:rPr lang="en-US" sz="2400" dirty="0" smtClean="0"/>
              <a:t>Remove screws holding handle together and separate top half of handle, leaving head and lower half of handle together.</a:t>
            </a:r>
            <a:endParaRPr lang="en-US" sz="2400" dirty="0"/>
          </a:p>
        </p:txBody>
      </p:sp>
      <p:pic>
        <p:nvPicPr>
          <p:cNvPr id="12" name="Picture 3" descr="C:\Users\Owner\Documents\Bruce\1 - Train Hobby\Clinics\Static Grass\20140214_1243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057400"/>
            <a:ext cx="3429000" cy="25611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Owner\Documents\Bruce\1 - Train Hobby\Clinics\Static Grass\20140214_1244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3810000"/>
            <a:ext cx="3673444"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00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533400"/>
          </a:xfrm>
        </p:spPr>
        <p:txBody>
          <a:bodyPr>
            <a:noAutofit/>
          </a:bodyPr>
          <a:lstStyle/>
          <a:p>
            <a:r>
              <a:rPr lang="en-US" sz="3800" dirty="0" smtClean="0"/>
              <a:t>DISASSEMBLY</a:t>
            </a:r>
            <a:endParaRPr lang="en-US" sz="3800" dirty="0"/>
          </a:p>
        </p:txBody>
      </p:sp>
      <p:sp>
        <p:nvSpPr>
          <p:cNvPr id="5" name="Text Placeholder 4"/>
          <p:cNvSpPr>
            <a:spLocks noGrp="1"/>
          </p:cNvSpPr>
          <p:nvPr>
            <p:ph type="body" idx="2"/>
          </p:nvPr>
        </p:nvSpPr>
        <p:spPr>
          <a:xfrm>
            <a:off x="533400" y="762000"/>
            <a:ext cx="7543800" cy="1219200"/>
          </a:xfrm>
        </p:spPr>
        <p:txBody>
          <a:bodyPr>
            <a:normAutofit/>
          </a:bodyPr>
          <a:lstStyle/>
          <a:p>
            <a:r>
              <a:rPr lang="en-US" sz="2400" dirty="0" smtClean="0"/>
              <a:t>Gently pull head loose from lower handle, then using permanent marker, mark head for LEFT and RIGHT where wires enter head</a:t>
            </a:r>
            <a:endParaRPr lang="en-US" sz="2400" dirty="0"/>
          </a:p>
        </p:txBody>
      </p:sp>
      <p:pic>
        <p:nvPicPr>
          <p:cNvPr id="6" name="Picture 5" descr="C:\Users\Owner\Documents\Bruce\1 - Train Hobby\Clinics\Static Grass\20140214_1248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133600"/>
            <a:ext cx="5562600"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50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533400"/>
          </a:xfrm>
        </p:spPr>
        <p:txBody>
          <a:bodyPr>
            <a:noAutofit/>
          </a:bodyPr>
          <a:lstStyle/>
          <a:p>
            <a:r>
              <a:rPr lang="en-US" sz="3800" dirty="0" smtClean="0"/>
              <a:t>DISASSEMBLY</a:t>
            </a:r>
            <a:endParaRPr lang="en-US" sz="3800" dirty="0"/>
          </a:p>
        </p:txBody>
      </p:sp>
      <p:sp>
        <p:nvSpPr>
          <p:cNvPr id="5" name="Text Placeholder 4"/>
          <p:cNvSpPr>
            <a:spLocks noGrp="1"/>
          </p:cNvSpPr>
          <p:nvPr>
            <p:ph type="body" idx="2"/>
          </p:nvPr>
        </p:nvSpPr>
        <p:spPr>
          <a:xfrm>
            <a:off x="533400" y="762000"/>
            <a:ext cx="7543800" cy="990600"/>
          </a:xfrm>
        </p:spPr>
        <p:txBody>
          <a:bodyPr>
            <a:normAutofit/>
          </a:bodyPr>
          <a:lstStyle/>
          <a:p>
            <a:r>
              <a:rPr lang="en-US" sz="2400" dirty="0" smtClean="0"/>
              <a:t>Trim the two wires close to the head.  These two wires will be used to connect the new leads later on.</a:t>
            </a:r>
            <a:endParaRPr lang="en-US" sz="2400" dirty="0"/>
          </a:p>
        </p:txBody>
      </p:sp>
      <p:pic>
        <p:nvPicPr>
          <p:cNvPr id="8" name="Picture 7" descr="C:\Users\Owner\Documents\Bruce\1 - Train Hobby\Clinics\Static Grass\20140214_1251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676400"/>
            <a:ext cx="6019800"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820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533400"/>
          </a:xfrm>
        </p:spPr>
        <p:txBody>
          <a:bodyPr>
            <a:noAutofit/>
          </a:bodyPr>
          <a:lstStyle/>
          <a:p>
            <a:r>
              <a:rPr lang="en-US" sz="3800" dirty="0" smtClean="0"/>
              <a:t>modification</a:t>
            </a:r>
            <a:endParaRPr lang="en-US" sz="3800" dirty="0"/>
          </a:p>
        </p:txBody>
      </p:sp>
      <p:sp>
        <p:nvSpPr>
          <p:cNvPr id="5" name="Text Placeholder 4"/>
          <p:cNvSpPr>
            <a:spLocks noGrp="1"/>
          </p:cNvSpPr>
          <p:nvPr>
            <p:ph type="body" idx="2"/>
          </p:nvPr>
        </p:nvSpPr>
        <p:spPr>
          <a:xfrm>
            <a:off x="533400" y="762000"/>
            <a:ext cx="7543800" cy="609600"/>
          </a:xfrm>
        </p:spPr>
        <p:txBody>
          <a:bodyPr>
            <a:normAutofit/>
          </a:bodyPr>
          <a:lstStyle/>
          <a:p>
            <a:r>
              <a:rPr lang="en-US" sz="2400" dirty="0" smtClean="0"/>
              <a:t>Clamp 1/8” thick plastic or wood spacer to the head.</a:t>
            </a:r>
            <a:endParaRPr lang="en-US" sz="2400" dirty="0"/>
          </a:p>
        </p:txBody>
      </p:sp>
      <p:pic>
        <p:nvPicPr>
          <p:cNvPr id="10242" name="Picture 2" descr="C:\Users\Owner\Documents\Bruce\1 - Train Hobby\Clinics\Static Grass\20140221_1125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447800"/>
            <a:ext cx="401359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Owner\Documents\Bruce\1 - Train Hobby\Clinics\Static Grass\20140221_11264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3657600"/>
            <a:ext cx="374244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435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288</TotalTime>
  <Words>1051</Words>
  <Application>Microsoft Office PowerPoint</Application>
  <PresentationFormat>On-screen Show (4:3)</PresentationFormat>
  <Paragraphs>145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Opulent</vt:lpstr>
      <vt:lpstr>MAKING &amp; USING A STATIC GRASS APPLICATOR</vt:lpstr>
      <vt:lpstr>THIS CLINIC WILL REVIEW THE FOLLOWING:</vt:lpstr>
      <vt:lpstr>MATERIALS</vt:lpstr>
      <vt:lpstr>costs</vt:lpstr>
      <vt:lpstr>TOOLS</vt:lpstr>
      <vt:lpstr>DISASSEMBLY</vt:lpstr>
      <vt:lpstr>DISASSEMBLY</vt:lpstr>
      <vt:lpstr>DISASSEMBLY</vt:lpstr>
      <vt:lpstr>modification</vt:lpstr>
      <vt:lpstr>modification</vt:lpstr>
      <vt:lpstr>modification</vt:lpstr>
      <vt:lpstr>wiring</vt:lpstr>
      <vt:lpstr>wiring</vt:lpstr>
      <vt:lpstr>wiring</vt:lpstr>
      <vt:lpstr>wiring</vt:lpstr>
      <vt:lpstr>assembly</vt:lpstr>
      <vt:lpstr>DONE!</vt:lpstr>
      <vt:lpstr>PowerPoint Presentation</vt:lpstr>
      <vt:lpstr>PowerPoint Presentation</vt:lpstr>
      <vt:lpstr>PowerPoint Presentation</vt:lpstr>
      <vt:lpstr>PowerPoint Presentation</vt:lpstr>
      <vt:lpstr>PowerPoint Presentation</vt:lpstr>
      <vt:lpstr>Buy OR build??</vt:lpstr>
      <vt:lpstr>Buy OR build??</vt:lpstr>
      <vt:lpstr>Why buy when you can build your own FOR LESS!!</vt:lpstr>
      <vt:lpstr>DEMONSTRATION w/ tips &amp; tricks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&amp; USING A STATIC GRASS APPLICATOR</dc:title>
  <dc:creator>Bruce</dc:creator>
  <cp:lastModifiedBy>Bruce</cp:lastModifiedBy>
  <cp:revision>42</cp:revision>
  <dcterms:created xsi:type="dcterms:W3CDTF">2014-02-21T19:44:20Z</dcterms:created>
  <dcterms:modified xsi:type="dcterms:W3CDTF">2014-05-05T13:10:53Z</dcterms:modified>
</cp:coreProperties>
</file>